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80" r:id="rId3"/>
    <p:sldId id="281" r:id="rId4"/>
    <p:sldId id="283" r:id="rId5"/>
    <p:sldId id="284" r:id="rId6"/>
    <p:sldId id="285" r:id="rId7"/>
    <p:sldId id="282" r:id="rId8"/>
    <p:sldId id="286" r:id="rId9"/>
    <p:sldId id="287" r:id="rId10"/>
    <p:sldId id="257" r:id="rId11"/>
    <p:sldId id="258" r:id="rId12"/>
    <p:sldId id="259" r:id="rId13"/>
    <p:sldId id="262" r:id="rId14"/>
    <p:sldId id="263" r:id="rId15"/>
    <p:sldId id="264" r:id="rId16"/>
    <p:sldId id="265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8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0583F-1570-422D-BAC0-B14F231161A4}" type="datetimeFigureOut">
              <a:rPr lang="en-GB" smtClean="0"/>
              <a:pPr/>
              <a:t>02/02/2018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EAC23C-5A5C-48D2-BE05-7155D8DC65EA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16EDB8-BDC8-41D5-9C79-6E425F3798DB}" type="slidenum">
              <a:rPr lang="en-US"/>
              <a:pPr/>
              <a:t>10</a:t>
            </a:fld>
            <a:endParaRPr lang="en-US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slide depicts what represntations are for.</a:t>
            </a:r>
          </a:p>
          <a:p>
            <a:r>
              <a:rPr lang="en-US"/>
              <a:t>They are cool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343D38-E488-4D4D-81DD-1387155BC6D7}" type="slidenum">
              <a:rPr lang="en-US"/>
              <a:pPr/>
              <a:t>11</a:t>
            </a:fld>
            <a:endParaRPr lang="en-US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Eysenck’s rubric for separating out representations.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67FD17-F488-495A-A8D0-B28AECC81802}" type="slidenum">
              <a:rPr lang="en-US"/>
              <a:pPr/>
              <a:t>21</a:t>
            </a:fld>
            <a:endParaRPr lang="en-US"/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dvTT5843c571" charset="0"/>
              </a:rPr>
              <a:t>A sequential button press task was performed using the right hand while it rested on a four-key response pad (</a:t>
            </a:r>
            <a:r>
              <a:rPr lang="en-US" dirty="0" err="1">
                <a:solidFill>
                  <a:srgbClr val="000000"/>
                </a:solidFill>
                <a:latin typeface="AdvTT5843c571" charset="0"/>
              </a:rPr>
              <a:t>Neuroscan</a:t>
            </a:r>
            <a:r>
              <a:rPr lang="en-US" dirty="0">
                <a:solidFill>
                  <a:srgbClr val="000000"/>
                </a:solidFill>
                <a:latin typeface="AdvTT5843c571" charset="0"/>
              </a:rPr>
              <a:t>, Inc.) during two test sessions and five physical practice sessions over 1 week. The button press sequence was 4–2–3–1–3–4–2, with the numbers (1–4) representing digits (index (1), middle (2), ring (3), and little finger (4)) (see </a:t>
            </a:r>
            <a:r>
              <a:rPr lang="en-US" dirty="0">
                <a:solidFill>
                  <a:srgbClr val="0000FF"/>
                </a:solidFill>
                <a:latin typeface="AdvTT5843c571" charset="0"/>
              </a:rPr>
              <a:t>Fig. 1</a:t>
            </a:r>
            <a:r>
              <a:rPr lang="en-US" dirty="0">
                <a:solidFill>
                  <a:srgbClr val="000000"/>
                </a:solidFill>
                <a:latin typeface="AdvTT5843c571" charset="0"/>
              </a:rPr>
              <a:t>). Participants attempted to perform the motor sequence during the two test sessions at a self-paced </a:t>
            </a:r>
            <a:r>
              <a:rPr lang="en-US" dirty="0"/>
              <a:t>NOVEL is either actually pressing (Novel Move) or Imaging Pressing (Novel Image) during an initial session after a brief familiarization period. SKILLED is </a:t>
            </a:r>
            <a:r>
              <a:rPr lang="en-US" dirty="0" err="1"/>
              <a:t>eith</a:t>
            </a:r>
            <a:r>
              <a:rPr lang="en-US" dirty="0"/>
              <a:t> actually pressing (Skilled Move) or Imaging Pressing (Skilled Image) after 5 business days of practice.</a:t>
            </a:r>
          </a:p>
          <a:p>
            <a:endParaRPr lang="en-US" dirty="0"/>
          </a:p>
          <a:p>
            <a:r>
              <a:rPr lang="en-US" dirty="0"/>
              <a:t>Basic findings:  in NOVEL, activations for actual move are greater than for Image; these become more congruent after skilled practice.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A05FA-778C-442D-BA34-388143585B89}" type="datetimeFigureOut">
              <a:rPr lang="en-GB" smtClean="0"/>
              <a:pPr/>
              <a:t>02/02/2018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F7787-DEE1-4451-BFF0-84D6FF0A8DC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A05FA-778C-442D-BA34-388143585B89}" type="datetimeFigureOut">
              <a:rPr lang="en-GB" smtClean="0"/>
              <a:pPr/>
              <a:t>02/02/2018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F7787-DEE1-4451-BFF0-84D6FF0A8DC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A05FA-778C-442D-BA34-388143585B89}" type="datetimeFigureOut">
              <a:rPr lang="en-GB" smtClean="0"/>
              <a:pPr/>
              <a:t>02/02/2018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F7787-DEE1-4451-BFF0-84D6FF0A8DC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A05FA-778C-442D-BA34-388143585B89}" type="datetimeFigureOut">
              <a:rPr lang="en-GB" smtClean="0"/>
              <a:pPr/>
              <a:t>02/02/2018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F7787-DEE1-4451-BFF0-84D6FF0A8DC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A05FA-778C-442D-BA34-388143585B89}" type="datetimeFigureOut">
              <a:rPr lang="en-GB" smtClean="0"/>
              <a:pPr/>
              <a:t>02/02/2018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F7787-DEE1-4451-BFF0-84D6FF0A8DC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A05FA-778C-442D-BA34-388143585B89}" type="datetimeFigureOut">
              <a:rPr lang="en-GB" smtClean="0"/>
              <a:pPr/>
              <a:t>02/02/2018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F7787-DEE1-4451-BFF0-84D6FF0A8DC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A05FA-778C-442D-BA34-388143585B89}" type="datetimeFigureOut">
              <a:rPr lang="en-GB" smtClean="0"/>
              <a:pPr/>
              <a:t>02/02/2018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F7787-DEE1-4451-BFF0-84D6FF0A8DC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A05FA-778C-442D-BA34-388143585B89}" type="datetimeFigureOut">
              <a:rPr lang="en-GB" smtClean="0"/>
              <a:pPr/>
              <a:t>02/02/2018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F7787-DEE1-4451-BFF0-84D6FF0A8DC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A05FA-778C-442D-BA34-388143585B89}" type="datetimeFigureOut">
              <a:rPr lang="en-GB" smtClean="0"/>
              <a:pPr/>
              <a:t>02/02/2018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F7787-DEE1-4451-BFF0-84D6FF0A8DC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A05FA-778C-442D-BA34-388143585B89}" type="datetimeFigureOut">
              <a:rPr lang="en-GB" smtClean="0"/>
              <a:pPr/>
              <a:t>02/02/2018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F7787-DEE1-4451-BFF0-84D6FF0A8DC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A05FA-778C-442D-BA34-388143585B89}" type="datetimeFigureOut">
              <a:rPr lang="en-GB" smtClean="0"/>
              <a:pPr/>
              <a:t>02/02/2018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F7787-DEE1-4451-BFF0-84D6FF0A8DC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A05FA-778C-442D-BA34-388143585B89}" type="datetimeFigureOut">
              <a:rPr lang="en-GB" smtClean="0"/>
              <a:pPr/>
              <a:t>02/02/2018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F7787-DEE1-4451-BFF0-84D6FF0A8DC7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Representations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Nisheeth</a:t>
            </a:r>
          </a:p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February 2018</a:t>
            </a:r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Representation</a:t>
            </a: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latin typeface="Tahoma" pitchFamily="34" charset="0"/>
              </a:rPr>
              <a:t>“any notation or sign or set of symbols which ‘re-presents’ something to us…that is, stands for something in the absence of that thing”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Tahoma" pitchFamily="34" charset="0"/>
              </a:rPr>
              <a:t>objects of the external world (things)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Tahoma" pitchFamily="34" charset="0"/>
              </a:rPr>
              <a:t>objects of the internal world (ideas)</a:t>
            </a:r>
          </a:p>
          <a:p>
            <a:pPr>
              <a:lnSpc>
                <a:spcPct val="80000"/>
              </a:lnSpc>
            </a:pPr>
            <a:r>
              <a:rPr lang="en-US" sz="2400" dirty="0">
                <a:latin typeface="Tahoma" pitchFamily="34" charset="0"/>
              </a:rPr>
              <a:t>The “what” and “how” of representation is critical to most core issues in cognitive psychology</a:t>
            </a:r>
          </a:p>
          <a:p>
            <a:pPr>
              <a:lnSpc>
                <a:spcPct val="80000"/>
              </a:lnSpc>
            </a:pPr>
            <a:r>
              <a:rPr lang="en-US" sz="2400" dirty="0">
                <a:latin typeface="Tahoma" pitchFamily="34" charset="0"/>
              </a:rPr>
              <a:t>implies some storage of information</a:t>
            </a:r>
          </a:p>
          <a:p>
            <a:pPr>
              <a:lnSpc>
                <a:spcPct val="80000"/>
              </a:lnSpc>
            </a:pPr>
            <a:r>
              <a:rPr lang="en-US" sz="2400" dirty="0">
                <a:latin typeface="Tahoma" pitchFamily="34" charset="0"/>
              </a:rPr>
              <a:t>key problem:  what is stored? </a:t>
            </a:r>
          </a:p>
          <a:p>
            <a:pPr>
              <a:lnSpc>
                <a:spcPct val="80000"/>
              </a:lnSpc>
            </a:pPr>
            <a:r>
              <a:rPr lang="en-US" sz="2400" dirty="0">
                <a:latin typeface="Tahoma" pitchFamily="34" charset="0"/>
              </a:rPr>
              <a:t>nature of representation can be revealed through performance, but there are limitations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Types of Representations</a:t>
            </a:r>
          </a:p>
        </p:txBody>
      </p:sp>
      <p:pic>
        <p:nvPicPr>
          <p:cNvPr id="5124" name="Picture 4" descr="represn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143000"/>
            <a:ext cx="8382000" cy="5343525"/>
          </a:xfrm>
          <a:prstGeom prst="rect">
            <a:avLst/>
          </a:prstGeom>
          <a:noFill/>
        </p:spPr>
      </p:pic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1295400" y="4495800"/>
            <a:ext cx="685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solidFill>
                  <a:schemeClr val="bg1"/>
                </a:solidFill>
              </a:rPr>
              <a:t>maps</a:t>
            </a: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2971800" y="4495800"/>
            <a:ext cx="2209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solidFill>
                  <a:schemeClr val="bg1"/>
                </a:solidFill>
              </a:rPr>
              <a:t>written language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609600"/>
            <a:ext cx="8839200" cy="1143000"/>
          </a:xfrm>
        </p:spPr>
        <p:txBody>
          <a:bodyPr/>
          <a:lstStyle/>
          <a:p>
            <a:r>
              <a:rPr lang="en-US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Representations:  Another classification</a:t>
            </a:r>
            <a:endParaRPr lang="en-US" sz="3600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41148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000" b="1" dirty="0">
                <a:latin typeface="Tahoma" pitchFamily="34" charset="0"/>
              </a:rPr>
              <a:t>Perceptually-based representations</a:t>
            </a:r>
            <a:endParaRPr lang="en-US" sz="2000" dirty="0">
              <a:latin typeface="Tahoma" pitchFamily="34" charset="0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chemeClr val="tx2"/>
                </a:solidFill>
                <a:latin typeface="Tahoma" pitchFamily="34" charset="0"/>
              </a:rPr>
              <a:t>Imagery</a:t>
            </a:r>
            <a:r>
              <a:rPr lang="en-US" sz="2000" dirty="0">
                <a:latin typeface="Tahoma" pitchFamily="34" charset="0"/>
              </a:rPr>
              <a:t> (encodes </a:t>
            </a:r>
            <a:r>
              <a:rPr lang="en-US" sz="2000" dirty="0" err="1">
                <a:latin typeface="Tahoma" pitchFamily="34" charset="0"/>
              </a:rPr>
              <a:t>visual+spatial</a:t>
            </a:r>
            <a:r>
              <a:rPr lang="en-US" sz="2000" dirty="0">
                <a:latin typeface="Tahoma" pitchFamily="34" charset="0"/>
              </a:rPr>
              <a:t> structure)</a:t>
            </a:r>
          </a:p>
          <a:p>
            <a:pPr lvl="2">
              <a:lnSpc>
                <a:spcPct val="90000"/>
              </a:lnSpc>
            </a:pPr>
            <a:r>
              <a:rPr lang="en-US" sz="2000" dirty="0">
                <a:latin typeface="Tahoma" pitchFamily="34" charset="0"/>
              </a:rPr>
              <a:t>visual (object-based)</a:t>
            </a:r>
          </a:p>
          <a:p>
            <a:pPr lvl="2">
              <a:lnSpc>
                <a:spcPct val="90000"/>
              </a:lnSpc>
            </a:pPr>
            <a:r>
              <a:rPr lang="en-US" sz="2000" dirty="0">
                <a:latin typeface="Tahoma" pitchFamily="34" charset="0"/>
              </a:rPr>
              <a:t>spatial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chemeClr val="tx2"/>
                </a:solidFill>
                <a:latin typeface="Tahoma" pitchFamily="34" charset="0"/>
              </a:rPr>
              <a:t>Linear Orderings</a:t>
            </a:r>
            <a:r>
              <a:rPr lang="en-US" sz="2000" dirty="0">
                <a:latin typeface="Tahoma" pitchFamily="34" charset="0"/>
              </a:rPr>
              <a:t> (encodes sequence)</a:t>
            </a:r>
          </a:p>
          <a:p>
            <a:pPr>
              <a:lnSpc>
                <a:spcPct val="90000"/>
              </a:lnSpc>
            </a:pPr>
            <a:r>
              <a:rPr lang="en-US" sz="2000" b="1" dirty="0">
                <a:latin typeface="Tahoma" pitchFamily="34" charset="0"/>
              </a:rPr>
              <a:t>Meaning-based representations (e</a:t>
            </a:r>
            <a:r>
              <a:rPr lang="en-US" sz="2000" dirty="0">
                <a:latin typeface="Tahoma" pitchFamily="34" charset="0"/>
              </a:rPr>
              <a:t>ncode what is significant about an event)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chemeClr val="tx2"/>
                </a:solidFill>
                <a:latin typeface="Tahoma" pitchFamily="34" charset="0"/>
              </a:rPr>
              <a:t>Propositions </a:t>
            </a:r>
            <a:r>
              <a:rPr lang="en-US" sz="2000" dirty="0">
                <a:latin typeface="Tahoma" pitchFamily="34" charset="0"/>
              </a:rPr>
              <a:t>(code relations ‘linguistically’)</a:t>
            </a:r>
            <a:endParaRPr lang="en-US" sz="2000" dirty="0">
              <a:solidFill>
                <a:schemeClr val="tx2"/>
              </a:solidFill>
              <a:latin typeface="Tahoma" pitchFamily="34" charset="0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chemeClr val="tx2"/>
                </a:solidFill>
                <a:latin typeface="Tahoma" pitchFamily="34" charset="0"/>
              </a:rPr>
              <a:t>Schemas</a:t>
            </a:r>
            <a:r>
              <a:rPr lang="en-US" sz="2000" dirty="0">
                <a:latin typeface="Tahoma" pitchFamily="34" charset="0"/>
              </a:rPr>
              <a:t> (large, complex units of knowledge)</a:t>
            </a:r>
          </a:p>
          <a:p>
            <a:pPr lvl="2">
              <a:lnSpc>
                <a:spcPct val="90000"/>
              </a:lnSpc>
            </a:pPr>
            <a:r>
              <a:rPr lang="en-US" sz="1800" dirty="0">
                <a:latin typeface="Tahoma" pitchFamily="34" charset="0"/>
              </a:rPr>
              <a:t>event schemas (scripts)</a:t>
            </a:r>
          </a:p>
          <a:p>
            <a:pPr lvl="2">
              <a:lnSpc>
                <a:spcPct val="90000"/>
              </a:lnSpc>
            </a:pPr>
            <a:r>
              <a:rPr lang="en-US" sz="1800" dirty="0">
                <a:latin typeface="Tahoma" pitchFamily="34" charset="0"/>
              </a:rPr>
              <a:t>object schemas (concepts)</a:t>
            </a:r>
          </a:p>
          <a:p>
            <a:pPr lvl="3">
              <a:lnSpc>
                <a:spcPct val="90000"/>
              </a:lnSpc>
            </a:pPr>
            <a:r>
              <a:rPr lang="en-US" sz="1600" dirty="0">
                <a:latin typeface="Tahoma" pitchFamily="34" charset="0"/>
              </a:rPr>
              <a:t>attributes</a:t>
            </a:r>
          </a:p>
          <a:p>
            <a:pPr lvl="3">
              <a:lnSpc>
                <a:spcPct val="90000"/>
              </a:lnSpc>
            </a:pPr>
            <a:r>
              <a:rPr lang="en-US" sz="1600" dirty="0">
                <a:latin typeface="Tahoma" pitchFamily="34" charset="0"/>
              </a:rPr>
              <a:t>prototypes</a:t>
            </a:r>
          </a:p>
          <a:p>
            <a:pPr>
              <a:lnSpc>
                <a:spcPct val="90000"/>
              </a:lnSpc>
            </a:pPr>
            <a:endParaRPr lang="en-US" sz="2000" b="1" dirty="0">
              <a:solidFill>
                <a:srgbClr val="66FF33"/>
              </a:solidFill>
              <a:latin typeface="Tahoma" pitchFamily="34" charset="0"/>
            </a:endParaRP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1">
              <a:lnSpc>
                <a:spcPct val="90000"/>
              </a:lnSpc>
            </a:pPr>
            <a:endParaRPr lang="en-US" sz="2000" dirty="0"/>
          </a:p>
        </p:txBody>
      </p:sp>
      <p:pic>
        <p:nvPicPr>
          <p:cNvPr id="35844" name="Picture 4" descr="bd06555_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6600" y="4724400"/>
            <a:ext cx="1827213" cy="18288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picandprop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479425"/>
            <a:ext cx="7924800" cy="62103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Images vs. Propositions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Are images really different from propositions?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Tahoma" pitchFamily="34" charset="0"/>
              </a:rPr>
              <a:t>YES (</a:t>
            </a:r>
            <a:r>
              <a:rPr lang="en-US" dirty="0" err="1">
                <a:latin typeface="Tahoma" pitchFamily="34" charset="0"/>
              </a:rPr>
              <a:t>Paivio</a:t>
            </a:r>
            <a:r>
              <a:rPr lang="en-US" dirty="0">
                <a:latin typeface="Tahoma" pitchFamily="34" charset="0"/>
              </a:rPr>
              <a:t> dual-coding theory)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Tahoma" pitchFamily="34" charset="0"/>
              </a:rPr>
              <a:t>NO (</a:t>
            </a:r>
            <a:r>
              <a:rPr lang="en-US" dirty="0" err="1">
                <a:latin typeface="Tahoma" pitchFamily="34" charset="0"/>
              </a:rPr>
              <a:t>Pylyshyn</a:t>
            </a:r>
            <a:r>
              <a:rPr lang="en-US" dirty="0">
                <a:latin typeface="Tahoma" pitchFamily="34" charset="0"/>
              </a:rPr>
              <a:t>, Anderson &amp; Bower)</a:t>
            </a:r>
          </a:p>
          <a:p>
            <a:pPr>
              <a:lnSpc>
                <a:spcPct val="90000"/>
              </a:lnSpc>
            </a:pPr>
            <a:r>
              <a:rPr lang="en-US" dirty="0"/>
              <a:t>Does imagery have any functional significance?</a:t>
            </a:r>
          </a:p>
          <a:p>
            <a:pPr>
              <a:lnSpc>
                <a:spcPct val="90000"/>
              </a:lnSpc>
            </a:pPr>
            <a:r>
              <a:rPr lang="en-US" dirty="0"/>
              <a:t>What is the relationship between perception and imagery?</a:t>
            </a:r>
          </a:p>
        </p:txBody>
      </p:sp>
      <p:pic>
        <p:nvPicPr>
          <p:cNvPr id="30724" name="Picture 4" descr="bs00996_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1775" y="141288"/>
            <a:ext cx="1520825" cy="9334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Memory for Visual Images</a:t>
            </a:r>
            <a:endParaRPr lang="en-U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7772400" cy="41148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Tahoma" pitchFamily="34" charset="0"/>
              </a:rPr>
              <a:t>Although people are generally good at remembering the general ‘gist’ (meaning) of pictures, memory for picture details is relatively poor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Tahoma" pitchFamily="34" charset="0"/>
              </a:rPr>
              <a:t>Representative studies:</a:t>
            </a:r>
          </a:p>
          <a:p>
            <a:pPr lvl="1">
              <a:lnSpc>
                <a:spcPct val="90000"/>
              </a:lnSpc>
            </a:pPr>
            <a:r>
              <a:rPr lang="en-US" sz="2400" dirty="0" err="1">
                <a:latin typeface="Tahoma" pitchFamily="34" charset="0"/>
              </a:rPr>
              <a:t>Mandler</a:t>
            </a:r>
            <a:r>
              <a:rPr lang="en-US" sz="2400" dirty="0">
                <a:latin typeface="Tahoma" pitchFamily="34" charset="0"/>
              </a:rPr>
              <a:t> &amp; Ritchey (1977):  study classroom pictures, present with </a:t>
            </a:r>
            <a:r>
              <a:rPr lang="en-US" sz="2400" dirty="0" err="1">
                <a:latin typeface="Tahoma" pitchFamily="34" charset="0"/>
              </a:rPr>
              <a:t>distractors</a:t>
            </a:r>
            <a:r>
              <a:rPr lang="en-US" sz="2400" dirty="0">
                <a:latin typeface="Tahoma" pitchFamily="34" charset="0"/>
              </a:rPr>
              <a:t> (next slide)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Tahoma" pitchFamily="34" charset="0"/>
              </a:rPr>
              <a:t>Nickerson &amp; Adams (1979):  people virtually at chance in reproducing the correct configuration of a penny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Tahoma" pitchFamily="34" charset="0"/>
              </a:rPr>
              <a:t>Conclusion:  meaning-based representations ARE really different from perceptually-based representations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026" descr="mandler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695325"/>
            <a:ext cx="6858000" cy="5467350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8" name="Picture 4" descr="bs00941_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52400"/>
            <a:ext cx="1920875" cy="838200"/>
          </a:xfrm>
          <a:prstGeom prst="rect">
            <a:avLst/>
          </a:prstGeom>
          <a:noFill/>
        </p:spPr>
      </p:pic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990600"/>
            <a:ext cx="7772400" cy="1143000"/>
          </a:xfrm>
        </p:spPr>
        <p:txBody>
          <a:bodyPr/>
          <a:lstStyle/>
          <a:p>
            <a:r>
              <a:rPr lang="en-US" sz="4000">
                <a:effectLst>
                  <a:outerShdw blurRad="38100" dist="38100" dir="2700000" algn="tl">
                    <a:srgbClr val="000000"/>
                  </a:outerShdw>
                </a:effectLst>
              </a:rPr>
              <a:t>Paivio’s Dual-Coding Theory</a:t>
            </a:r>
            <a:endParaRPr lang="en-US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2286000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Tahoma" pitchFamily="34" charset="0"/>
              </a:rPr>
              <a:t>Two basic coding systems:  verbal and nonverbal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latin typeface="Tahoma" pitchFamily="34" charset="0"/>
              </a:rPr>
              <a:t>Each is specialized for encoding, storing, organizing and retrieving information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latin typeface="Tahoma" pitchFamily="34" charset="0"/>
              </a:rPr>
              <a:t>Each system consists of </a:t>
            </a:r>
            <a:r>
              <a:rPr lang="en-US" sz="2800" dirty="0" err="1">
                <a:latin typeface="Tahoma" pitchFamily="34" charset="0"/>
              </a:rPr>
              <a:t>sensorimotor</a:t>
            </a:r>
            <a:r>
              <a:rPr lang="en-US" sz="2800" dirty="0">
                <a:latin typeface="Tahoma" pitchFamily="34" charset="0"/>
              </a:rPr>
              <a:t> subsystems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latin typeface="Tahoma" pitchFamily="34" charset="0"/>
              </a:rPr>
              <a:t>Basic representational units:  </a:t>
            </a:r>
            <a:r>
              <a:rPr lang="en-US" sz="2800" i="1" dirty="0" err="1">
                <a:latin typeface="Tahoma" pitchFamily="34" charset="0"/>
              </a:rPr>
              <a:t>logogens</a:t>
            </a:r>
            <a:r>
              <a:rPr lang="en-US" sz="2800" dirty="0">
                <a:latin typeface="Tahoma" pitchFamily="34" charset="0"/>
              </a:rPr>
              <a:t> and </a:t>
            </a:r>
            <a:r>
              <a:rPr lang="en-US" sz="2800" i="1" dirty="0" err="1">
                <a:latin typeface="Tahoma" pitchFamily="34" charset="0"/>
              </a:rPr>
              <a:t>imagens</a:t>
            </a:r>
            <a:endParaRPr lang="en-US" sz="2800" i="1" dirty="0">
              <a:latin typeface="Tahoma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latin typeface="Tahoma" pitchFamily="34" charset="0"/>
              </a:rPr>
              <a:t>Systems interconnected by ‘referential links’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paivio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685800"/>
            <a:ext cx="5162550" cy="5981700"/>
          </a:xfrm>
          <a:prstGeom prst="rect">
            <a:avLst/>
          </a:prstGeom>
          <a:noFill/>
        </p:spPr>
      </p:pic>
      <p:sp>
        <p:nvSpPr>
          <p:cNvPr id="3079" name="Text Box 7"/>
          <p:cNvSpPr txBox="1">
            <a:spLocks noChangeArrowheads="1"/>
          </p:cNvSpPr>
          <p:nvPr/>
        </p:nvSpPr>
        <p:spPr bwMode="auto">
          <a:xfrm>
            <a:off x="1905000" y="381000"/>
            <a:ext cx="563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Paivio’s Dual-Coding Theory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paivio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9550" y="1300163"/>
            <a:ext cx="8724900" cy="42576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trajectory</a:t>
            </a:r>
            <a:endParaRPr lang="en-GB" dirty="0"/>
          </a:p>
        </p:txBody>
      </p:sp>
      <p:sp>
        <p:nvSpPr>
          <p:cNvPr id="4" name="Oval 3"/>
          <p:cNvSpPr/>
          <p:nvPr/>
        </p:nvSpPr>
        <p:spPr>
          <a:xfrm>
            <a:off x="228600" y="1371600"/>
            <a:ext cx="1905000" cy="457200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Foundations</a:t>
            </a:r>
            <a:endParaRPr lang="en-GB" dirty="0"/>
          </a:p>
        </p:txBody>
      </p:sp>
      <p:sp>
        <p:nvSpPr>
          <p:cNvPr id="5" name="Oval 4"/>
          <p:cNvSpPr/>
          <p:nvPr/>
        </p:nvSpPr>
        <p:spPr>
          <a:xfrm>
            <a:off x="1828800" y="2286000"/>
            <a:ext cx="1905000" cy="457200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Perception</a:t>
            </a:r>
            <a:endParaRPr lang="en-GB" dirty="0"/>
          </a:p>
        </p:txBody>
      </p:sp>
      <p:sp>
        <p:nvSpPr>
          <p:cNvPr id="6" name="Oval 5"/>
          <p:cNvSpPr/>
          <p:nvPr/>
        </p:nvSpPr>
        <p:spPr>
          <a:xfrm>
            <a:off x="3505200" y="3200400"/>
            <a:ext cx="22860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Categorization</a:t>
            </a:r>
            <a:endParaRPr lang="en-GB" dirty="0"/>
          </a:p>
        </p:txBody>
      </p:sp>
      <p:sp>
        <p:nvSpPr>
          <p:cNvPr id="7" name="Oval 6"/>
          <p:cNvSpPr/>
          <p:nvPr/>
        </p:nvSpPr>
        <p:spPr>
          <a:xfrm>
            <a:off x="6096000" y="4114800"/>
            <a:ext cx="1905000" cy="4572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</a:t>
            </a:r>
            <a:endParaRPr lang="en-GB" dirty="0"/>
          </a:p>
        </p:txBody>
      </p:sp>
      <p:sp>
        <p:nvSpPr>
          <p:cNvPr id="8" name="Oval 7"/>
          <p:cNvSpPr/>
          <p:nvPr/>
        </p:nvSpPr>
        <p:spPr>
          <a:xfrm>
            <a:off x="4191000" y="5105400"/>
            <a:ext cx="1905000" cy="4572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Behavior</a:t>
            </a:r>
            <a:endParaRPr lang="en-GB" dirty="0"/>
          </a:p>
        </p:txBody>
      </p:sp>
      <p:sp>
        <p:nvSpPr>
          <p:cNvPr id="9" name="Oval 8"/>
          <p:cNvSpPr/>
          <p:nvPr/>
        </p:nvSpPr>
        <p:spPr>
          <a:xfrm>
            <a:off x="2133600" y="6096000"/>
            <a:ext cx="1905000" cy="4572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Motor</a:t>
            </a:r>
            <a:endParaRPr lang="en-GB" dirty="0"/>
          </a:p>
        </p:txBody>
      </p:sp>
      <p:sp>
        <p:nvSpPr>
          <p:cNvPr id="10" name="Oval 9"/>
          <p:cNvSpPr/>
          <p:nvPr/>
        </p:nvSpPr>
        <p:spPr>
          <a:xfrm>
            <a:off x="4343400" y="6096000"/>
            <a:ext cx="1905000" cy="4572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Mental</a:t>
            </a:r>
            <a:endParaRPr lang="en-GB" dirty="0"/>
          </a:p>
        </p:txBody>
      </p:sp>
      <p:sp>
        <p:nvSpPr>
          <p:cNvPr id="11" name="Oval 10"/>
          <p:cNvSpPr/>
          <p:nvPr/>
        </p:nvSpPr>
        <p:spPr>
          <a:xfrm>
            <a:off x="6629400" y="6096000"/>
            <a:ext cx="1905000" cy="4572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Speech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 animBg="1"/>
      <p:bldP spid="6" grpId="0" build="allAtOnce" animBg="1"/>
      <p:bldP spid="7" grpId="0" build="allAtOnce" animBg="1"/>
      <p:bldP spid="8" grpId="0" build="allAtOnce" animBg="1"/>
      <p:bldP spid="9" grpId="0" build="allAtOnce" animBg="1"/>
      <p:bldP spid="10" grpId="0" build="allAtOnce" animBg="1"/>
      <p:bldP spid="11" grpId="0" build="allAtOnce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609600"/>
            <a:ext cx="8686800" cy="1143000"/>
          </a:xfrm>
        </p:spPr>
        <p:txBody>
          <a:bodyPr/>
          <a:lstStyle/>
          <a:p>
            <a:r>
              <a:rPr lang="en-US" sz="3600">
                <a:effectLst>
                  <a:outerShdw blurRad="38100" dist="38100" dir="2700000" algn="tl">
                    <a:srgbClr val="000000"/>
                  </a:outerShdw>
                </a:effectLst>
              </a:rPr>
              <a:t>Evidence for and against dual-coding theory</a:t>
            </a:r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981200"/>
            <a:ext cx="4038600" cy="4114800"/>
          </a:xfrm>
          <a:ln>
            <a:solidFill>
              <a:schemeClr val="tx1"/>
            </a:solidFill>
          </a:ln>
        </p:spPr>
        <p:txBody>
          <a:bodyPr/>
          <a:lstStyle/>
          <a:p>
            <a:pPr algn="ctr">
              <a:buFontTx/>
              <a:buNone/>
            </a:pPr>
            <a:r>
              <a:rPr lang="en-US">
                <a:solidFill>
                  <a:srgbClr val="66FF33"/>
                </a:solidFill>
              </a:rPr>
              <a:t>FOR</a:t>
            </a:r>
            <a:endParaRPr lang="en-US"/>
          </a:p>
          <a:p>
            <a:r>
              <a:rPr lang="en-US" sz="1800" b="1"/>
              <a:t>Free recall of pictures &gt; words</a:t>
            </a:r>
          </a:p>
          <a:p>
            <a:r>
              <a:rPr lang="en-US" sz="1800" b="1"/>
              <a:t>Concrete words &gt; abstract words</a:t>
            </a:r>
          </a:p>
          <a:p>
            <a:r>
              <a:rPr lang="en-US" sz="1800" b="1"/>
              <a:t>Free recall of words encoded with imagery instructions &gt; pronunciation</a:t>
            </a:r>
          </a:p>
          <a:p>
            <a:r>
              <a:rPr lang="en-US" sz="1800" b="1"/>
              <a:t>Spatial interference effects (Baddeley et al., Brooks)</a:t>
            </a:r>
          </a:p>
          <a:p>
            <a:r>
              <a:rPr lang="en-US" sz="1800" b="1"/>
              <a:t>Hemispheric differences in abstract-concrete word recognition</a:t>
            </a:r>
          </a:p>
          <a:p>
            <a:endParaRPr lang="en-US" sz="1800" b="1"/>
          </a:p>
          <a:p>
            <a:endParaRPr lang="en-US" sz="2000"/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981200"/>
            <a:ext cx="4267200" cy="4114800"/>
          </a:xfrm>
          <a:ln w="12700">
            <a:solidFill>
              <a:schemeClr val="tx1"/>
            </a:solidFill>
          </a:ln>
        </p:spPr>
        <p:txBody>
          <a:bodyPr/>
          <a:lstStyle/>
          <a:p>
            <a:pPr algn="ctr">
              <a:buFontTx/>
              <a:buNone/>
            </a:pPr>
            <a:r>
              <a:rPr lang="en-US">
                <a:solidFill>
                  <a:srgbClr val="66FF33"/>
                </a:solidFill>
              </a:rPr>
              <a:t>AGAINST</a:t>
            </a:r>
          </a:p>
          <a:p>
            <a:pPr>
              <a:buClr>
                <a:schemeClr val="tx1"/>
              </a:buClr>
            </a:pPr>
            <a:r>
              <a:rPr lang="en-US" sz="2000" b="1"/>
              <a:t>Interactive imagery instructions enhance cued-recall, but separate-imagery instructions do not (enhance relational organization)</a:t>
            </a:r>
          </a:p>
          <a:p>
            <a:pPr>
              <a:buClr>
                <a:schemeClr val="tx1"/>
              </a:buClr>
            </a:pPr>
            <a:r>
              <a:rPr lang="en-US" sz="2000" b="1"/>
              <a:t>Little evidence for cognitive mechanisms of imagery (but see next slides; this may be changing)</a:t>
            </a:r>
            <a:endParaRPr lang="en-US" sz="2000" b="1">
              <a:solidFill>
                <a:srgbClr val="66FF33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752600"/>
            <a:ext cx="8375650" cy="408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2163" name="Text Box 3"/>
          <p:cNvSpPr txBox="1">
            <a:spLocks noChangeArrowheads="1"/>
          </p:cNvSpPr>
          <p:nvPr/>
        </p:nvSpPr>
        <p:spPr bwMode="auto">
          <a:xfrm>
            <a:off x="457200" y="6172200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000000"/>
                </a:solidFill>
              </a:rPr>
              <a:t>Lacourse, et al., 2005, </a:t>
            </a:r>
            <a:r>
              <a:rPr lang="en-US" u="sng">
                <a:solidFill>
                  <a:srgbClr val="000000"/>
                </a:solidFill>
              </a:rPr>
              <a:t>Neuroimage</a:t>
            </a:r>
            <a:r>
              <a:rPr lang="en-US">
                <a:solidFill>
                  <a:srgbClr val="000000"/>
                </a:solidFill>
              </a:rPr>
              <a:t>, </a:t>
            </a:r>
            <a:r>
              <a:rPr lang="en-US" u="sng">
                <a:solidFill>
                  <a:srgbClr val="000000"/>
                </a:solidFill>
              </a:rPr>
              <a:t>27</a:t>
            </a:r>
            <a:r>
              <a:rPr lang="en-US">
                <a:solidFill>
                  <a:srgbClr val="000000"/>
                </a:solidFill>
              </a:rPr>
              <a:t>,  505-519.</a:t>
            </a:r>
          </a:p>
        </p:txBody>
      </p:sp>
      <p:sp>
        <p:nvSpPr>
          <p:cNvPr id="92165" name="Text Box 5"/>
          <p:cNvSpPr txBox="1">
            <a:spLocks noChangeArrowheads="1"/>
          </p:cNvSpPr>
          <p:nvPr/>
        </p:nvSpPr>
        <p:spPr bwMode="auto">
          <a:xfrm>
            <a:off x="609600" y="304800"/>
            <a:ext cx="76200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solidFill>
                  <a:srgbClr val="000000"/>
                </a:solidFill>
              </a:rPr>
              <a:t>Motor imagery task produces more congruent activation (compared to actual movement) in motor cortex after practice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8" name="Text Box 4"/>
          <p:cNvSpPr txBox="1">
            <a:spLocks noChangeArrowheads="1"/>
          </p:cNvSpPr>
          <p:nvPr/>
        </p:nvSpPr>
        <p:spPr bwMode="auto">
          <a:xfrm>
            <a:off x="2057400" y="51816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Songs With Lyrics</a:t>
            </a:r>
            <a:r>
              <a:rPr lang="en-US"/>
              <a:t>	</a:t>
            </a:r>
          </a:p>
        </p:txBody>
      </p:sp>
      <p:sp>
        <p:nvSpPr>
          <p:cNvPr id="93189" name="Text Box 5"/>
          <p:cNvSpPr txBox="1">
            <a:spLocks noChangeArrowheads="1"/>
          </p:cNvSpPr>
          <p:nvPr/>
        </p:nvSpPr>
        <p:spPr bwMode="auto">
          <a:xfrm>
            <a:off x="4267200" y="5226050"/>
            <a:ext cx="3048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Songs Without Lyrics	</a:t>
            </a:r>
          </a:p>
        </p:txBody>
      </p:sp>
      <p:sp>
        <p:nvSpPr>
          <p:cNvPr id="93190" name="Text Box 6"/>
          <p:cNvSpPr txBox="1">
            <a:spLocks noChangeArrowheads="1"/>
          </p:cNvSpPr>
          <p:nvPr/>
        </p:nvSpPr>
        <p:spPr bwMode="auto">
          <a:xfrm>
            <a:off x="762000" y="6019800"/>
            <a:ext cx="7315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Kraemer, et al., </a:t>
            </a:r>
            <a:r>
              <a:rPr lang="en-US" u="sng"/>
              <a:t>Nature</a:t>
            </a:r>
            <a:r>
              <a:rPr lang="en-US"/>
              <a:t>, 2005, </a:t>
            </a:r>
            <a:r>
              <a:rPr lang="en-US" u="sng"/>
              <a:t>434</a:t>
            </a:r>
            <a:r>
              <a:rPr lang="en-US"/>
              <a:t>, 158.</a:t>
            </a:r>
          </a:p>
        </p:txBody>
      </p:sp>
      <p:sp>
        <p:nvSpPr>
          <p:cNvPr id="93191" name="Text Box 7"/>
          <p:cNvSpPr txBox="1">
            <a:spLocks noChangeArrowheads="1"/>
          </p:cNvSpPr>
          <p:nvPr/>
        </p:nvSpPr>
        <p:spPr bwMode="auto">
          <a:xfrm>
            <a:off x="1143000" y="304800"/>
            <a:ext cx="6477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Auditory Cortex Shows Activation during 5-sec gaps in songs; effect is greater for familiar songs</a:t>
            </a:r>
          </a:p>
        </p:txBody>
      </p:sp>
      <p:pic>
        <p:nvPicPr>
          <p:cNvPr id="93193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1447800"/>
            <a:ext cx="4575175" cy="327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3195" name="Text Box 11"/>
          <p:cNvSpPr txBox="1">
            <a:spLocks noChangeArrowheads="1"/>
          </p:cNvSpPr>
          <p:nvPr/>
        </p:nvSpPr>
        <p:spPr bwMode="auto">
          <a:xfrm>
            <a:off x="4419600" y="4800600"/>
            <a:ext cx="1905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Famil - Unfamil</a:t>
            </a:r>
            <a:endParaRPr lang="en-US"/>
          </a:p>
        </p:txBody>
      </p:sp>
      <p:sp>
        <p:nvSpPr>
          <p:cNvPr id="93196" name="Text Box 12"/>
          <p:cNvSpPr txBox="1">
            <a:spLocks noChangeArrowheads="1"/>
          </p:cNvSpPr>
          <p:nvPr/>
        </p:nvSpPr>
        <p:spPr bwMode="auto">
          <a:xfrm>
            <a:off x="2209800" y="4800600"/>
            <a:ext cx="1905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Famil - Unfamil</a:t>
            </a:r>
            <a:endParaRPr lang="en-US"/>
          </a:p>
        </p:txBody>
      </p:sp>
      <p:sp>
        <p:nvSpPr>
          <p:cNvPr id="93197" name="Text Box 13"/>
          <p:cNvSpPr txBox="1">
            <a:spLocks noChangeArrowheads="1"/>
          </p:cNvSpPr>
          <p:nvPr/>
        </p:nvSpPr>
        <p:spPr bwMode="auto">
          <a:xfrm>
            <a:off x="6629400" y="1600200"/>
            <a:ext cx="2514600" cy="1262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FL=familiar songs w/ lyrics</a:t>
            </a:r>
          </a:p>
          <a:p>
            <a:pPr>
              <a:spcBef>
                <a:spcPct val="50000"/>
              </a:spcBef>
            </a:pPr>
            <a:r>
              <a:rPr lang="en-US" sz="1400"/>
              <a:t>FI=familiar instrumentals</a:t>
            </a:r>
          </a:p>
          <a:p>
            <a:pPr>
              <a:spcBef>
                <a:spcPct val="50000"/>
              </a:spcBef>
            </a:pPr>
            <a:r>
              <a:rPr lang="en-US" sz="1400"/>
              <a:t>UL=unfamiliar songs w/ lyrics</a:t>
            </a:r>
          </a:p>
          <a:p>
            <a:pPr>
              <a:spcBef>
                <a:spcPct val="50000"/>
              </a:spcBef>
            </a:pPr>
            <a:r>
              <a:rPr lang="en-US" sz="1400"/>
              <a:t>UI=unfamiliar instrumentals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Structure of Images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dirty="0">
                <a:latin typeface="Tahoma" pitchFamily="34" charset="0"/>
              </a:rPr>
              <a:t>From psychological studies, results suggest that mental operations on images are similar to mental operations on percepts</a:t>
            </a:r>
          </a:p>
          <a:p>
            <a:pPr lvl="1"/>
            <a:r>
              <a:rPr lang="en-US" sz="2400" dirty="0">
                <a:solidFill>
                  <a:schemeClr val="tx2"/>
                </a:solidFill>
                <a:latin typeface="Tahoma" pitchFamily="34" charset="0"/>
              </a:rPr>
              <a:t>MENTAL ROTATION</a:t>
            </a:r>
            <a:r>
              <a:rPr lang="en-US" sz="2400" dirty="0">
                <a:latin typeface="Tahoma" pitchFamily="34" charset="0"/>
              </a:rPr>
              <a:t>:  RT to determine if a figure is mirror reversed is related to how much it is rotated (Cooper &amp; </a:t>
            </a:r>
            <a:r>
              <a:rPr lang="en-US" sz="2400" dirty="0" err="1">
                <a:latin typeface="Tahoma" pitchFamily="34" charset="0"/>
              </a:rPr>
              <a:t>Shephard</a:t>
            </a:r>
            <a:r>
              <a:rPr lang="en-US" sz="2400" dirty="0">
                <a:latin typeface="Tahoma" pitchFamily="34" charset="0"/>
              </a:rPr>
              <a:t>)</a:t>
            </a:r>
          </a:p>
          <a:p>
            <a:pPr lvl="1"/>
            <a:r>
              <a:rPr lang="en-US" sz="2400" dirty="0">
                <a:solidFill>
                  <a:schemeClr val="tx2"/>
                </a:solidFill>
                <a:latin typeface="Tahoma" pitchFamily="34" charset="0"/>
              </a:rPr>
              <a:t>IMAGE SCANNING</a:t>
            </a:r>
            <a:r>
              <a:rPr lang="en-US" sz="2400" dirty="0">
                <a:latin typeface="Tahoma" pitchFamily="34" charset="0"/>
              </a:rPr>
              <a:t>:  time to scan between two points is a linear function of the distance between them (</a:t>
            </a:r>
            <a:r>
              <a:rPr lang="en-US" sz="2400" dirty="0" err="1">
                <a:latin typeface="Tahoma" pitchFamily="34" charset="0"/>
              </a:rPr>
              <a:t>Kosslyn</a:t>
            </a:r>
            <a:r>
              <a:rPr lang="en-US" sz="2400" dirty="0">
                <a:latin typeface="Tahoma" pitchFamily="34" charset="0"/>
              </a:rPr>
              <a:t>)</a:t>
            </a:r>
          </a:p>
          <a:p>
            <a:r>
              <a:rPr lang="en-US" sz="2400" b="1" dirty="0">
                <a:latin typeface="Tahoma" pitchFamily="34" charset="0"/>
              </a:rPr>
              <a:t>Images have both visual and spatial properties</a:t>
            </a:r>
          </a:p>
        </p:txBody>
      </p:sp>
      <p:pic>
        <p:nvPicPr>
          <p:cNvPr id="34820" name="Picture 4" descr="bd04920_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533400"/>
            <a:ext cx="1066800" cy="10572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1026" descr="imagero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27275" y="381000"/>
            <a:ext cx="4486275" cy="60928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shepar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1371600"/>
            <a:ext cx="4029075" cy="143827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9219" name="Picture 3" descr="shepr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3352800"/>
            <a:ext cx="4114800" cy="283845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990600" y="533400"/>
            <a:ext cx="701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Cooper &amp; Shephard (1973) Mental Rotation Study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 descr="imagesca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2225" y="600075"/>
            <a:ext cx="6556375" cy="5657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kossly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914400"/>
            <a:ext cx="5762625" cy="5781675"/>
          </a:xfrm>
          <a:prstGeom prst="rect">
            <a:avLst/>
          </a:prstGeom>
          <a:noFill/>
        </p:spPr>
      </p:pic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1600200" y="381000"/>
            <a:ext cx="640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Kosslyn’s Computational Model of Imagery</a:t>
            </a:r>
          </a:p>
        </p:txBody>
      </p:sp>
      <p:sp>
        <p:nvSpPr>
          <p:cNvPr id="6153" name="Rectangle 9"/>
          <p:cNvSpPr>
            <a:spLocks noChangeArrowheads="1"/>
          </p:cNvSpPr>
          <p:nvPr/>
        </p:nvSpPr>
        <p:spPr bwMode="auto">
          <a:xfrm>
            <a:off x="5562600" y="1447800"/>
            <a:ext cx="1828800" cy="5029200"/>
          </a:xfrm>
          <a:prstGeom prst="rect">
            <a:avLst/>
          </a:prstGeom>
          <a:noFill/>
          <a:ln w="9525">
            <a:solidFill>
              <a:schemeClr val="bg2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6154" name="Text Box 10"/>
          <p:cNvSpPr txBox="1">
            <a:spLocks noChangeArrowheads="1"/>
          </p:cNvSpPr>
          <p:nvPr/>
        </p:nvSpPr>
        <p:spPr bwMode="auto">
          <a:xfrm>
            <a:off x="7772400" y="34290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LTM</a:t>
            </a:r>
          </a:p>
        </p:txBody>
      </p:sp>
      <p:sp>
        <p:nvSpPr>
          <p:cNvPr id="6155" name="Line 11"/>
          <p:cNvSpPr>
            <a:spLocks noChangeShapeType="1"/>
          </p:cNvSpPr>
          <p:nvPr/>
        </p:nvSpPr>
        <p:spPr bwMode="auto">
          <a:xfrm flipH="1">
            <a:off x="7391400" y="3657600"/>
            <a:ext cx="3810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6156" name="Text Box 12"/>
          <p:cNvSpPr txBox="1">
            <a:spLocks noChangeArrowheads="1"/>
          </p:cNvSpPr>
          <p:nvPr/>
        </p:nvSpPr>
        <p:spPr bwMode="auto">
          <a:xfrm>
            <a:off x="7696200" y="1295400"/>
            <a:ext cx="1295400" cy="1944688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>
                <a:solidFill>
                  <a:schemeClr val="bg1"/>
                </a:solidFill>
              </a:rPr>
              <a:t>IMAGE FILES</a:t>
            </a:r>
          </a:p>
          <a:p>
            <a:pPr>
              <a:spcBef>
                <a:spcPct val="50000"/>
              </a:spcBef>
            </a:pPr>
            <a:r>
              <a:rPr lang="en-US" sz="1600" b="1">
                <a:solidFill>
                  <a:schemeClr val="bg1"/>
                </a:solidFill>
              </a:rPr>
              <a:t>Information about how images are represented spatially</a:t>
            </a:r>
          </a:p>
        </p:txBody>
      </p:sp>
      <p:sp>
        <p:nvSpPr>
          <p:cNvPr id="6157" name="Text Box 13"/>
          <p:cNvSpPr txBox="1">
            <a:spLocks noChangeArrowheads="1"/>
          </p:cNvSpPr>
          <p:nvPr/>
        </p:nvSpPr>
        <p:spPr bwMode="auto">
          <a:xfrm>
            <a:off x="7696200" y="4343400"/>
            <a:ext cx="1295400" cy="2189163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>
                <a:solidFill>
                  <a:schemeClr val="bg1"/>
                </a:solidFill>
              </a:rPr>
              <a:t>PROP’NL FILES</a:t>
            </a:r>
          </a:p>
          <a:p>
            <a:pPr>
              <a:spcBef>
                <a:spcPct val="50000"/>
              </a:spcBef>
            </a:pPr>
            <a:r>
              <a:rPr lang="en-US" sz="1600" b="1">
                <a:solidFill>
                  <a:schemeClr val="bg1"/>
                </a:solidFill>
              </a:rPr>
              <a:t>Information about parts of objects and how related to each other</a:t>
            </a:r>
          </a:p>
        </p:txBody>
      </p:sp>
      <p:sp>
        <p:nvSpPr>
          <p:cNvPr id="6158" name="Text Box 14"/>
          <p:cNvSpPr txBox="1">
            <a:spLocks noChangeArrowheads="1"/>
          </p:cNvSpPr>
          <p:nvPr/>
        </p:nvSpPr>
        <p:spPr bwMode="auto">
          <a:xfrm>
            <a:off x="0" y="1981200"/>
            <a:ext cx="2057400" cy="2500313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1600" b="1">
                <a:solidFill>
                  <a:schemeClr val="bg1"/>
                </a:solidFill>
              </a:rPr>
              <a:t>SPATIAL MEDIUM</a:t>
            </a:r>
            <a:endParaRPr lang="en-US" sz="1800" b="1">
              <a:solidFill>
                <a:schemeClr val="bg1"/>
              </a:solidFill>
            </a:endParaRPr>
          </a:p>
          <a:p>
            <a:pPr>
              <a:spcBef>
                <a:spcPct val="20000"/>
              </a:spcBef>
            </a:pPr>
            <a:r>
              <a:rPr lang="en-US" sz="1800">
                <a:solidFill>
                  <a:schemeClr val="bg1"/>
                </a:solidFill>
              </a:rPr>
              <a:t>1.  Functions as a space</a:t>
            </a:r>
          </a:p>
          <a:p>
            <a:pPr>
              <a:spcBef>
                <a:spcPct val="20000"/>
              </a:spcBef>
            </a:pPr>
            <a:r>
              <a:rPr lang="en-US" sz="1800">
                <a:solidFill>
                  <a:schemeClr val="bg1"/>
                </a:solidFill>
              </a:rPr>
              <a:t>2.  Images not at uniform resolution</a:t>
            </a:r>
          </a:p>
          <a:p>
            <a:pPr>
              <a:spcBef>
                <a:spcPct val="20000"/>
              </a:spcBef>
            </a:pPr>
            <a:r>
              <a:rPr lang="en-US" sz="1800">
                <a:solidFill>
                  <a:schemeClr val="bg1"/>
                </a:solidFill>
              </a:rPr>
              <a:t>3.  Has a grain</a:t>
            </a:r>
          </a:p>
          <a:p>
            <a:pPr>
              <a:spcBef>
                <a:spcPct val="20000"/>
              </a:spcBef>
            </a:pPr>
            <a:r>
              <a:rPr lang="en-US" sz="1800">
                <a:solidFill>
                  <a:schemeClr val="bg1"/>
                </a:solidFill>
              </a:rPr>
              <a:t>4.  Images fade with time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3" descr="kosslyn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1600200"/>
            <a:ext cx="4572000" cy="4548831"/>
          </a:xfrm>
          <a:prstGeom prst="rect">
            <a:avLst/>
          </a:prstGeom>
          <a:noFill/>
        </p:spPr>
      </p:pic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6400800" y="1905000"/>
            <a:ext cx="2362200" cy="337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chemeClr val="bg1"/>
                </a:solidFill>
              </a:rPr>
              <a:t>Spatial medium has granularity</a:t>
            </a:r>
            <a:r>
              <a:rPr lang="en-US">
                <a:solidFill>
                  <a:schemeClr val="bg1"/>
                </a:solidFill>
              </a:rPr>
              <a:t>:  RT to decide if rabbit has a visible property (e.g., claws) is faster in the right image (Kosslyn, 1980)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granularity matters</a:t>
            </a:r>
            <a:endParaRPr lang="en-GB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scanimg2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/>
          <a:stretch>
            <a:fillRect/>
          </a:stretch>
        </p:blipFill>
        <p:spPr bwMode="auto">
          <a:xfrm>
            <a:off x="2209800" y="1447800"/>
            <a:ext cx="4343400" cy="488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2590800" y="5257800"/>
            <a:ext cx="381000" cy="381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6248400" y="1828800"/>
            <a:ext cx="2438400" cy="301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RT to decide if animal had an attribute was much longer in the small squares than in the large ones (Kosslyn, 1975)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size matters</a:t>
            </a:r>
            <a:endParaRPr lang="en-GB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Categorization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Ordering experience into distinct sets</a:t>
            </a:r>
          </a:p>
        </p:txBody>
      </p:sp>
      <p:pic>
        <p:nvPicPr>
          <p:cNvPr id="1026" name="Picture 2" descr="https://www.petmd.com/sites/default/files/petmd-cat-happy-1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3276600"/>
            <a:ext cx="2436668" cy="1600200"/>
          </a:xfrm>
          <a:prstGeom prst="rect">
            <a:avLst/>
          </a:prstGeom>
          <a:noFill/>
        </p:spPr>
      </p:pic>
      <p:pic>
        <p:nvPicPr>
          <p:cNvPr id="1028" name="Picture 4" descr="https://www.what-dog.net/Images/faces2/scroll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0" y="3048000"/>
            <a:ext cx="2133600" cy="213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is increasingly evidence that people have two types of knowledge representations</a:t>
            </a:r>
          </a:p>
          <a:p>
            <a:pPr lvl="1"/>
            <a:r>
              <a:rPr lang="en-US" dirty="0" smtClean="0"/>
              <a:t>Propositional</a:t>
            </a:r>
          </a:p>
          <a:p>
            <a:pPr lvl="1"/>
            <a:r>
              <a:rPr lang="en-US" dirty="0" smtClean="0"/>
              <a:t>Imagery-based</a:t>
            </a:r>
          </a:p>
          <a:p>
            <a:r>
              <a:rPr lang="en-US" dirty="0" smtClean="0"/>
              <a:t>How do we define similarity judgments in either case?</a:t>
            </a:r>
          </a:p>
          <a:p>
            <a:r>
              <a:rPr lang="en-US" dirty="0" smtClean="0"/>
              <a:t>How do we make categories using both sources of information?</a:t>
            </a:r>
            <a:endParaRPr lang="en-GB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Can solve this using machine learning?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That’s a major thrust of modern ML</a:t>
            </a:r>
            <a:endParaRPr lang="en-GB" dirty="0"/>
          </a:p>
        </p:txBody>
      </p:sp>
      <p:pic>
        <p:nvPicPr>
          <p:cNvPr id="43010" name="Picture 2" descr="http://adilmoujahid.com/images/cats-dog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373745"/>
            <a:ext cx="8458200" cy="341745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Similarity-based approaches are data-intensive</a:t>
            </a:r>
            <a:endParaRPr lang="en-GB" dirty="0"/>
          </a:p>
        </p:txBody>
      </p:sp>
      <p:pic>
        <p:nvPicPr>
          <p:cNvPr id="44034" name="Picture 2" descr="Alt Tex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600200"/>
            <a:ext cx="6172200" cy="462915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81000" y="6336268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http://adilmoujahid.com/posts/2016/06/introduction-deep-learning-python-caffe/</a:t>
            </a:r>
            <a:endParaRPr lang="en-GB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 assuming transfer learning</a:t>
            </a:r>
            <a:endParaRPr lang="en-GB" dirty="0"/>
          </a:p>
        </p:txBody>
      </p:sp>
      <p:pic>
        <p:nvPicPr>
          <p:cNvPr id="45058" name="Picture 2" descr="Alt Tex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1905000"/>
            <a:ext cx="5384800" cy="4038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Human categorization is much more frugal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 3 year old knows which is a cat and which is a dog</a:t>
            </a:r>
            <a:endParaRPr lang="en-GB" dirty="0"/>
          </a:p>
        </p:txBody>
      </p:sp>
      <p:pic>
        <p:nvPicPr>
          <p:cNvPr id="41986" name="Picture 2" descr="http://www.dogbreedslist.info/uploads/allimg/dog-pictures/Pomeranian-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3124200"/>
            <a:ext cx="3695700" cy="1847850"/>
          </a:xfrm>
          <a:prstGeom prst="rect">
            <a:avLst/>
          </a:prstGeom>
          <a:noFill/>
        </p:spPr>
      </p:pic>
      <p:pic>
        <p:nvPicPr>
          <p:cNvPr id="41988" name="Picture 4" descr="https://s-media-cache-ak0.pinimg.com/originals/43/94/03/4394032a531d1d3eb6218474ef3aaba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2743200"/>
            <a:ext cx="2771775" cy="27717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resilient to visual differences</a:t>
            </a:r>
            <a:endParaRPr lang="en-GB" dirty="0"/>
          </a:p>
        </p:txBody>
      </p:sp>
      <p:pic>
        <p:nvPicPr>
          <p:cNvPr id="46082" name="Picture 2" descr="https://content1.jdmagicbox.com/comp/bikaner/n3/9999px151.x151.120611123354.n9n3/catalogue/smgs-pet-care-centre-veterinary-college-road-bikaner-pet-shops-for-dogs-v593yz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2057400"/>
            <a:ext cx="3257550" cy="3810000"/>
          </a:xfrm>
          <a:prstGeom prst="rect">
            <a:avLst/>
          </a:prstGeom>
          <a:noFill/>
        </p:spPr>
      </p:pic>
      <p:pic>
        <p:nvPicPr>
          <p:cNvPr id="46086" name="Picture 6" descr="http://adogbreeds.com/wp-content/uploads/2013/02/Shih-Tzu-Dogs-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1" y="3048000"/>
            <a:ext cx="3694834" cy="23907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Similarity is not the only source of category information</a:t>
            </a:r>
            <a:endParaRPr lang="en-GB" dirty="0"/>
          </a:p>
        </p:txBody>
      </p:sp>
      <p:pic>
        <p:nvPicPr>
          <p:cNvPr id="4" name="Picture 2" descr="https://content1.jdmagicbox.com/comp/bikaner/n3/9999px151.x151.120611123354.n9n3/catalogue/smgs-pet-care-centre-veterinary-college-road-bikaner-pet-shops-for-dogs-v593yz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3962400"/>
            <a:ext cx="1433322" cy="1676400"/>
          </a:xfrm>
          <a:prstGeom prst="rect">
            <a:avLst/>
          </a:prstGeom>
          <a:noFill/>
        </p:spPr>
      </p:pic>
      <p:pic>
        <p:nvPicPr>
          <p:cNvPr id="5" name="Picture 6" descr="http://adogbreeds.com/wp-content/uploads/2013/02/Shih-Tzu-Dogs-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2667000"/>
            <a:ext cx="1524156" cy="986219"/>
          </a:xfrm>
          <a:prstGeom prst="rect">
            <a:avLst/>
          </a:prstGeom>
          <a:noFill/>
        </p:spPr>
      </p:pic>
      <p:pic>
        <p:nvPicPr>
          <p:cNvPr id="6" name="Picture 2" descr="http://www.dogbreedslist.info/uploads/allimg/dog-pictures/Pomeranian-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62600" y="4343400"/>
            <a:ext cx="2705100" cy="1676400"/>
          </a:xfrm>
          <a:prstGeom prst="rect">
            <a:avLst/>
          </a:prstGeom>
          <a:noFill/>
        </p:spPr>
      </p:pic>
      <p:pic>
        <p:nvPicPr>
          <p:cNvPr id="7" name="Picture 4" descr="https://s-media-cache-ak0.pinimg.com/originals/43/94/03/4394032a531d1d3eb6218474ef3aaba9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48400" y="2438400"/>
            <a:ext cx="1600200" cy="16002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914400" y="199286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Same category?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6172200" y="1916668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Different category?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993</Words>
  <Application>Microsoft Office PowerPoint</Application>
  <PresentationFormat>On-screen Show (4:3)</PresentationFormat>
  <Paragraphs>127</Paragraphs>
  <Slides>30</Slides>
  <Notes>3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Representations</vt:lpstr>
      <vt:lpstr>Course trajectory</vt:lpstr>
      <vt:lpstr>Categorization</vt:lpstr>
      <vt:lpstr>Can solve this using machine learning?</vt:lpstr>
      <vt:lpstr>Similarity-based approaches are data-intensive</vt:lpstr>
      <vt:lpstr>Even assuming transfer learning</vt:lpstr>
      <vt:lpstr>Human categorization is much more frugal</vt:lpstr>
      <vt:lpstr>And resilient to visual differences</vt:lpstr>
      <vt:lpstr>Similarity is not the only source of category information</vt:lpstr>
      <vt:lpstr>Representation</vt:lpstr>
      <vt:lpstr>Types of Representations</vt:lpstr>
      <vt:lpstr>Representations:  Another classification</vt:lpstr>
      <vt:lpstr>Slide 13</vt:lpstr>
      <vt:lpstr>Images vs. Propositions</vt:lpstr>
      <vt:lpstr>Memory for Visual Images</vt:lpstr>
      <vt:lpstr>Slide 16</vt:lpstr>
      <vt:lpstr>Paivio’s Dual-Coding Theory</vt:lpstr>
      <vt:lpstr>Slide 18</vt:lpstr>
      <vt:lpstr>Slide 19</vt:lpstr>
      <vt:lpstr>Evidence for and against dual-coding theory</vt:lpstr>
      <vt:lpstr>Slide 21</vt:lpstr>
      <vt:lpstr>Slide 22</vt:lpstr>
      <vt:lpstr>Structure of Images</vt:lpstr>
      <vt:lpstr>Slide 24</vt:lpstr>
      <vt:lpstr>Slide 25</vt:lpstr>
      <vt:lpstr>Slide 26</vt:lpstr>
      <vt:lpstr>Slide 27</vt:lpstr>
      <vt:lpstr>Image granularity matters</vt:lpstr>
      <vt:lpstr>Image size matters</vt:lpstr>
      <vt:lpstr>Summary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Representations</dc:title>
  <dc:creator>cse</dc:creator>
  <cp:lastModifiedBy>nisheeth</cp:lastModifiedBy>
  <cp:revision>9</cp:revision>
  <dcterms:created xsi:type="dcterms:W3CDTF">2018-01-31T17:25:58Z</dcterms:created>
  <dcterms:modified xsi:type="dcterms:W3CDTF">2018-02-02T00:21:50Z</dcterms:modified>
</cp:coreProperties>
</file>